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8452E1-3F6C-479E-83B0-5DD9A20E1B37}">
          <p14:sldIdLst>
            <p14:sldId id="256"/>
            <p14:sldId id="257"/>
            <p14:sldId id="258"/>
            <p14:sldId id="259"/>
          </p14:sldIdLst>
        </p14:section>
        <p14:section name="Untitled Section" id="{1A698A8D-2F15-4051-813D-D5386DAABB6B}">
          <p14:sldIdLst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4924A-0A8B-4FF0-B4D3-49C9712757B0}" v="50" dt="2024-10-06T05:48:03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4" d="100"/>
          <a:sy n="74" d="100"/>
        </p:scale>
        <p:origin x="31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3285024154589372E-2"/>
          <c:y val="7.8971532248090837E-2"/>
          <c:w val="0.97342995169082125"/>
          <c:h val="0.5835279409295702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composition</c:v>
                </c:pt>
              </c:strCache>
            </c:strRef>
          </c:tx>
          <c:explosion val="19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A-F902-41D7-AF7C-BE36DECF61F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F902-41D7-AF7C-BE36DECF61F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8-F902-41D7-AF7C-BE36DECF61F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6-F902-41D7-AF7C-BE36DECF61F6}"/>
              </c:ext>
            </c:extLst>
          </c:dPt>
          <c:dPt>
            <c:idx val="4"/>
            <c:bubble3D val="0"/>
            <c:explosion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F902-41D7-AF7C-BE36DECF61F6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F902-41D7-AF7C-BE36DECF61F6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F902-41D7-AF7C-BE36DECF61F6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F902-41D7-AF7C-BE36DECF61F6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F902-41D7-AF7C-BE36DECF61F6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sx="105000" sy="105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F902-41D7-AF7C-BE36DECF61F6}"/>
              </c:ext>
            </c:extLst>
          </c:dPt>
          <c:dLbls>
            <c:delete val="1"/>
          </c:dLbls>
          <c:cat>
            <c:strRef>
              <c:f>Sheet1!$A$2:$A$11</c:f>
              <c:strCache>
                <c:ptCount val="10"/>
                <c:pt idx="0">
                  <c:v>Water (H₂O) -85%</c:v>
                </c:pt>
                <c:pt idx="1">
                  <c:v>Hydrogen Sulfide (H₂S) -4%</c:v>
                </c:pt>
                <c:pt idx="2">
                  <c:v>Carbon Dioxide (CO₂) -0.10%</c:v>
                </c:pt>
                <c:pt idx="3">
                  <c:v>Methane (CH₄) -4%</c:v>
                </c:pt>
                <c:pt idx="4">
                  <c:v>Hydrogen (H₂) -1%</c:v>
                </c:pt>
                <c:pt idx="5">
                  <c:v>Oxygen (O₂) -3%</c:v>
                </c:pt>
                <c:pt idx="6">
                  <c:v>Ammonia/Nitrate (NH₃, NO₃⁻)0.30%</c:v>
                </c:pt>
                <c:pt idx="7">
                  <c:v>Iron (Fe²⁺) -1%</c:v>
                </c:pt>
                <c:pt idx="8">
                  <c:v> Sulfur (S) -1.30%</c:v>
                </c:pt>
                <c:pt idx="9">
                  <c:v>Other Metal - 0.20%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0.85</c:v>
                </c:pt>
                <c:pt idx="1">
                  <c:v>0.04</c:v>
                </c:pt>
                <c:pt idx="2" formatCode="0.00%">
                  <c:v>1E-3</c:v>
                </c:pt>
                <c:pt idx="3">
                  <c:v>0.04</c:v>
                </c:pt>
                <c:pt idx="4">
                  <c:v>0.01</c:v>
                </c:pt>
                <c:pt idx="5">
                  <c:v>0.03</c:v>
                </c:pt>
                <c:pt idx="6" formatCode="0.00%">
                  <c:v>3.0000000000000001E-3</c:v>
                </c:pt>
                <c:pt idx="7">
                  <c:v>0.01</c:v>
                </c:pt>
                <c:pt idx="8" formatCode="0.00%">
                  <c:v>1.2999999999999999E-2</c:v>
                </c:pt>
                <c:pt idx="9" formatCode="0.00%">
                  <c:v>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02-41D7-AF7C-BE36DECF61F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effectLst>
                  <a:outerShdw blurRad="50800" dist="50800" dir="5400000" sx="47000" sy="47000" algn="ctr" rotWithShape="0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"/>
          <c:y val="0.71509188817962677"/>
          <c:w val="0.99879227053140096"/>
          <c:h val="0.282714458146815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effectLst>
                <a:outerShdw blurRad="50800" dist="50800" dir="5400000" sx="40000" sy="40000" algn="ctr" rotWithShape="0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effectLst>
            <a:outerShdw blurRad="50800" dist="50800" dir="5400000" sx="13000" sy="13000" algn="ctr" rotWithShape="0">
              <a:srgbClr val="000000">
                <a:alpha val="43137"/>
              </a:srgbClr>
            </a:outerShdw>
          </a:effectLst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57F1-C10E-E74E-250B-428195229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5BD2E-5E7E-BDF8-DF5B-9EF1F1183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5D235-8824-F87D-B36E-BFBD7BF8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EECC3-081B-C88E-BAF6-C47BC4404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A7837-CEA6-709E-A621-528521AA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0413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E921-0372-F4E4-DEE2-3B8A7F1B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C2519-552A-B3AE-9F14-A2706E83D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06CB-06B1-5928-5955-D63D278F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EAD66-A8AD-95B3-6BE0-AE52CE7C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BE958-2C60-B926-46A1-DCE7BC28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28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368C0-C6BA-9EEA-69E5-CAD9131B6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D2C3A-C72E-2943-AE6E-95C3EE17F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CF2A5-AB17-99F9-5833-EDEAA973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48B48-D28A-3985-C475-CDCCCBAB7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1D549-BD77-6697-79E8-121783EF6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08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45CF9-D5E0-AE11-7401-C2A360C6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A2DF-74AB-E6AA-D6D1-854F7B0A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B7838-6A4F-F6F7-1EF2-AEB14D873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F3DB2-54DE-BCBB-0A2F-C05F6930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1B4BD-76D1-C691-A9C3-1F6C3D53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527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1A82-7446-D866-2051-838AD4CC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66535-83FD-6E81-5615-031539934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9F757-2EA9-8C76-B981-C862BB1C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3523-9B6B-5D96-9426-80D446FC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9C24-4B3A-3F1D-29AB-133342CC5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5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C4459-E9CB-C427-F8F5-34260D87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4231B-0BA8-EE13-8E34-C7EB28B15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33DE5-A32D-7272-FB30-A7D6D7FB9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2550D-F1FD-DEF1-74DF-A322334C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823B5-6FF6-EB11-09A4-EFB4B2E8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04F4D-8B2C-7A4A-FEDB-5E69939D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98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0CEB-161C-C413-59F1-AA07C8629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883AE-44B8-18AB-721B-EFFFF8353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BB67F-F8CC-9867-197B-FFFB903FC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E1F45F-F3FE-E623-C9EF-0A3A64ECB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15B9A7-6748-7E7F-2B81-3DC5A87B6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8DC80-78BC-DB67-F989-1321ABFB8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84E13-4528-F254-878B-6E656B78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563AF-FE1C-FEE9-A2C3-7783C45F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4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DA62-BD4C-D41D-6824-324D838C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C28D6-E87F-DA9D-46B9-9A53B467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29BDD-2AD2-6DB0-1E0B-AD1CAA5F1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49860-43CF-FF33-59D8-28C86852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88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F6360C-9652-B9AB-6169-566B35C9E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948B1-FB3B-C036-D3D4-1DA1D57D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4F3A4-9920-2111-A52B-605EDC2C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06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2230-3359-07C2-8CFA-99767723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443E5-4612-0808-A72A-3E22C869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849AB-21B7-9B53-5C05-0068D5F3F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6F4-EC3B-FEC2-859F-94B26526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B559B-730E-615B-6589-AAA99E0C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F3333-2712-6ACE-67FC-7E4D173B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79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B3B6-6336-DD47-1AA1-9E0EE2F0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B159B-9C87-6468-EA96-C1B9D99E14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5F24E-0313-0178-5A94-6187531CF2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BF364-5E09-90C9-B061-3B62CB11F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E4547-0FA2-C6FF-3071-BDA13070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3CDED-C7DC-26F5-C988-ABCDD1AE0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42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07C73F-96E3-13FD-5032-A2B81FE35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170AC-8891-471E-ACAF-46330BB95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0250-E8F8-CD7B-8638-5D5AAB5CE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24115-4261-4100-A39D-E054CB624179}" type="datetimeFigureOut">
              <a:rPr lang="en-IN" smtClean="0"/>
              <a:t>06-10-2024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46DEF-D06B-9538-8CEF-12F68CB674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78810-1838-B07C-57B5-E7364FB551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DB239-BF78-4BC7-8643-222964CC25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21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7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nasa.gov/toolkit/oceanworlds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hyperlink" Target="https://oceanexplorer.noaa.gov/edu/materials/chemosynthesis-fact-shee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7ED664-4A3A-2313-CD1E-ADD9440BB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958C06-72A8-46C3-B82B-B72BB63369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36" y="0"/>
            <a:ext cx="1778464" cy="111213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C66AB4C-F839-6C6B-4696-E581C11DC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3479" y="832514"/>
            <a:ext cx="8265042" cy="4253022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BEYOND sunlight: </a:t>
            </a:r>
            <a:r>
              <a:rPr lang="en-US" b="1" i="0" dirty="0">
                <a:effectLst/>
                <a:latin typeface="Agency FB" panose="020B0503020202020204" pitchFamily="34" charset="0"/>
              </a:rPr>
              <a:t>an aquatic chemosynthetic world</a:t>
            </a:r>
            <a:br>
              <a:rPr lang="en-US" b="1" i="0" dirty="0">
                <a:effectLst/>
                <a:latin typeface="__Fira_Sans_3fb951"/>
              </a:rPr>
            </a:br>
            <a:endParaRPr lang="en-IN" dirty="0"/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1C3CDE8F-A30B-48E6-2917-3B98EF72C1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066" y="4582633"/>
            <a:ext cx="9144000" cy="1879045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TEAM MEMBERS:</a:t>
            </a:r>
          </a:p>
          <a:p>
            <a:pPr lvl="1" algn="l"/>
            <a:r>
              <a:rPr lang="en-IN" dirty="0">
                <a:solidFill>
                  <a:schemeClr val="bg1"/>
                </a:solidFill>
              </a:rPr>
              <a:t>SANJAYKRISHNA V</a:t>
            </a:r>
          </a:p>
          <a:p>
            <a:pPr lvl="1" algn="l"/>
            <a:r>
              <a:rPr lang="en-IN" dirty="0">
                <a:solidFill>
                  <a:schemeClr val="bg1"/>
                </a:solidFill>
              </a:rPr>
              <a:t>SIVASHANKAR  S</a:t>
            </a:r>
          </a:p>
          <a:p>
            <a:pPr lvl="1" algn="l"/>
            <a:r>
              <a:rPr lang="en-IN" dirty="0">
                <a:solidFill>
                  <a:schemeClr val="bg1"/>
                </a:solidFill>
              </a:rPr>
              <a:t>RAHULRANJAN PM</a:t>
            </a:r>
          </a:p>
          <a:p>
            <a:pPr lvl="1" algn="l"/>
            <a:r>
              <a:rPr lang="en-IN" dirty="0">
                <a:solidFill>
                  <a:schemeClr val="bg1"/>
                </a:solidFill>
              </a:rPr>
              <a:t>SRI SUDHAN KS</a:t>
            </a:r>
          </a:p>
          <a:p>
            <a:pPr lvl="1" algn="l"/>
            <a:r>
              <a:rPr lang="en-IN" dirty="0">
                <a:solidFill>
                  <a:schemeClr val="bg1"/>
                </a:solidFill>
              </a:rPr>
              <a:t>MANIKANDAN T</a:t>
            </a:r>
          </a:p>
          <a:p>
            <a:pPr lvl="1" algn="l"/>
            <a:r>
              <a:rPr lang="en-IN" dirty="0">
                <a:solidFill>
                  <a:schemeClr val="bg1"/>
                </a:solidFill>
              </a:rPr>
              <a:t>NIKESH S</a:t>
            </a:r>
          </a:p>
          <a:p>
            <a:pPr lvl="1" algn="l"/>
            <a:endParaRPr lang="en-IN" dirty="0">
              <a:solidFill>
                <a:schemeClr val="bg1"/>
              </a:solidFill>
            </a:endParaRPr>
          </a:p>
          <a:p>
            <a:pPr lvl="1" algn="l"/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5DB2-29FE-910F-3D5B-16960EAA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98204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What’s  is  CHEMOSYNTHESIS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A0196-D942-EA4A-5446-E0C01F54F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09"/>
            <a:ext cx="10515600" cy="4351338"/>
          </a:xfrm>
        </p:spPr>
        <p:txBody>
          <a:bodyPr/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cs typeface="Dubai Light" panose="020B0303030403030204" pitchFamily="34" charset="-78"/>
              </a:rPr>
              <a:t>Organisms use chemical reactions to oxidize inorganic compounds or ferrous ions, releasing energy that they use to combine carbon dioxide and hydrogen to create sugar</a:t>
            </a:r>
            <a:r>
              <a:rPr lang="en-US" b="0" i="0" dirty="0">
                <a:solidFill>
                  <a:schemeClr val="bg1"/>
                </a:solidFill>
                <a:effectLst/>
                <a:latin typeface="Franklin Gothic Demi Cond" panose="020B0706030402020204" pitchFamily="34" charset="0"/>
              </a:rPr>
              <a:t>.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 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Chemosynthesis occurs in many parts of the ocean, especially in dark regions. </a:t>
            </a: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Hydrogen Sulfide Chemosynthesis:</a:t>
            </a:r>
          </a:p>
          <a:p>
            <a:pPr marL="2743200" lvl="6" indent="0" font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6CO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+6H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0+3H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S 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C</a:t>
            </a:r>
            <a:r>
              <a:rPr lang="en-US" sz="1200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6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H</a:t>
            </a:r>
            <a:r>
              <a:rPr lang="en-US" sz="1100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12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O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6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+3H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2</a:t>
            </a: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SO4</a:t>
            </a:r>
          </a:p>
          <a:p>
            <a:pPr marL="1371600" lvl="3" indent="0" font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sym typeface="Wingdings" panose="05000000000000000000" pitchFamily="2" charset="2"/>
              </a:rPr>
              <a:t>In this process, bacteria use hydrogen sulfide as a source of energy and produce sulfuric acid (H₂SO₄) as a byproduct.</a:t>
            </a:r>
          </a:p>
          <a:p>
            <a:pPr fontAlgn="ctr"/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Methane Chemosynthesis:</a:t>
            </a:r>
          </a:p>
          <a:p>
            <a:pPr marL="2743200" lvl="6" indent="0" fontAlgn="ctr">
              <a:buNone/>
            </a:pP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CO</a:t>
            </a:r>
            <a:r>
              <a:rPr lang="en-US" sz="1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+4H</a:t>
            </a:r>
            <a:r>
              <a:rPr lang="en-US" sz="1200" dirty="0">
                <a:solidFill>
                  <a:schemeClr val="bg1"/>
                </a:solidFill>
                <a:latin typeface="Baskerville Old Face" panose="02020602080505020303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 CH</a:t>
            </a:r>
            <a:r>
              <a:rPr lang="en-US" sz="1200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4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+2H</a:t>
            </a:r>
            <a:r>
              <a:rPr lang="en-US" sz="1200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2</a:t>
            </a:r>
            <a:r>
              <a:rPr lang="en-US" dirty="0">
                <a:solidFill>
                  <a:schemeClr val="bg1"/>
                </a:solidFill>
                <a:latin typeface="Baskerville Old Face" panose="02020602080505020303" pitchFamily="18" charset="0"/>
                <a:sym typeface="Wingdings" panose="05000000000000000000" pitchFamily="2" charset="2"/>
              </a:rPr>
              <a:t>O</a:t>
            </a:r>
          </a:p>
          <a:p>
            <a:pPr marL="1371600" lvl="3" indent="0" fontAlgn="ctr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This reaction can be found in methane-rich environments, such as cold seeps or methane hydrates.</a:t>
            </a:r>
          </a:p>
          <a:p>
            <a:pPr marL="2286000" lvl="5" indent="0" fontAlgn="ctr">
              <a:buNone/>
            </a:pPr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marL="0" indent="0" algn="l">
              <a:buNone/>
            </a:pPr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endParaRPr lang="en-IN" dirty="0">
              <a:latin typeface="Franklin Gothic Demi Cond" panose="020B07060304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B712D-9B3F-54C8-65D0-D30C88E74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3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  <a14:imgEffect>
                      <a14:brightnessContrast bright="-3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502FC-96B4-FD0D-F8DE-1628A9E22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06326"/>
            <a:ext cx="3932237" cy="160020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Baskerville Old Face" panose="02020602080505020303" pitchFamily="18" charset="0"/>
              </a:rPr>
              <a:t>Chemosynthetic Ecosystem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72E3B4D-9E0E-D372-B301-2B6CF1D9B3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" b="3515"/>
          <a:stretch>
            <a:fillRect/>
          </a:stretch>
        </p:blipFill>
        <p:spPr>
          <a:xfrm>
            <a:off x="7254875" y="987425"/>
            <a:ext cx="4100513" cy="487362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AC59-E85C-99FF-6C47-EB1FE6F1D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6028845" cy="4364665"/>
          </a:xfrm>
        </p:spPr>
        <p:txBody>
          <a:bodyPr>
            <a:normAutofit/>
          </a:bodyPr>
          <a:lstStyle/>
          <a:p>
            <a:pPr algn="l" fontAlgn="ctr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Chemosynthetic ecosystems are 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environments where chemosynthesis, the process of converting carbon into organic matter, is the primary source of energy for life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.</a:t>
            </a:r>
            <a:endParaRPr lang="en-US" sz="2000" b="0" i="0" u="sng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algn="l" fontAlgn="ctr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Hydrothermal vents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: These are found near tectonically active margins and underwater volcanoes, and are characterized by high biomass due to the local food source provided by chemosynthetic microbes.</a:t>
            </a:r>
          </a:p>
          <a:p>
            <a:pPr fontAlgn="ctr"/>
            <a:r>
              <a:rPr lang="en-US" sz="2000" b="0" i="0" u="sng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Cold seeps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</a:rPr>
              <a:t>: These are similar to hydrothermal vents, but are characterized by high levels of methane and sulfides that seep out of the sediment. </a:t>
            </a:r>
          </a:p>
          <a:p>
            <a:pPr fontAlgn="ctr"/>
            <a:r>
              <a:rPr lang="en-IN" sz="2000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Energy </a:t>
            </a:r>
            <a:r>
              <a:rPr lang="en-IN" sz="2000" u="sng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source</a:t>
            </a:r>
            <a:r>
              <a:rPr lang="en-IN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:The</a:t>
            </a:r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oxidation of inorganic compounds like hydrogen </a:t>
            </a:r>
            <a:r>
              <a:rPr lang="en-IN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sulfide</a:t>
            </a:r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, ammonia, nitrite, carbon monoxide, and iron.</a:t>
            </a:r>
            <a:endParaRPr lang="en-US" sz="2000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lvl="4"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pPr fontAlgn="ctr"/>
            <a:endParaRPr lang="en-US" b="0" i="0" dirty="0">
              <a:solidFill>
                <a:schemeClr val="bg1"/>
              </a:solidFill>
              <a:effectLst/>
              <a:latin typeface="Baskerville Old Face" panose="02020602080505020303" pitchFamily="18" charset="0"/>
            </a:endParaRP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2D7B5B-E4F3-1803-F6DE-E7332D6E2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0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D4E6-D1C6-7DAF-89A4-86C9FB18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0"/>
            <a:ext cx="11017595" cy="975761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Hypothetical Alien Chemosynthetic </a:t>
            </a:r>
            <a:r>
              <a:rPr lang="en-IN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Lifeforms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BADC91-85C4-C870-56D4-37B19375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499083"/>
            <a:ext cx="10770966" cy="5128592"/>
          </a:xfrm>
        </p:spPr>
        <p:txBody>
          <a:bodyPr>
            <a:normAutofit lnSpcReduction="10000"/>
          </a:bodyPr>
          <a:lstStyle/>
          <a:p>
            <a:r>
              <a:rPr lang="en-US" sz="3100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Microbial Life</a:t>
            </a:r>
            <a:r>
              <a:rPr lang="en-US" sz="31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 In the cold, dark oceans beneath the ice, life could begin with chemosynthetic bacteria or archaea, just like on Earth.</a:t>
            </a:r>
          </a:p>
          <a:p>
            <a:r>
              <a:rPr lang="en-US" sz="3100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Complex Life</a:t>
            </a:r>
            <a:r>
              <a:rPr lang="en-US" sz="31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 With sufficient time, larger organisms might evolve, resembling tube worms or crustaceans, living off chemosynthetic bacteria or grazing on mats of microbial life.</a:t>
            </a:r>
          </a:p>
          <a:p>
            <a:r>
              <a:rPr lang="en-US" sz="3100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Floating Chemosynthetic Organisms</a:t>
            </a:r>
            <a:r>
              <a:rPr lang="en-US" sz="3100" dirty="0">
                <a:solidFill>
                  <a:schemeClr val="bg1"/>
                </a:solidFill>
                <a:latin typeface="Baskerville Old Face" panose="02020602080505020303" pitchFamily="18" charset="0"/>
              </a:rPr>
              <a:t>: Lifeforms might float in the atmosphere, absorbing chemicals like methane or hydrogen sulfide and converting them to energy through chemosynthesis.</a:t>
            </a:r>
          </a:p>
          <a:p>
            <a:r>
              <a:rPr lang="en-US" sz="3100" b="1" u="sng" dirty="0">
                <a:solidFill>
                  <a:schemeClr val="bg1"/>
                </a:solidFill>
                <a:latin typeface="Baskerville Old Face" panose="02020602080505020303" pitchFamily="18" charset="0"/>
              </a:rPr>
              <a:t>Subterranean Life: </a:t>
            </a:r>
            <a:r>
              <a:rPr lang="en-US" sz="31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 cave systems or beneath the surface, lifeforms might evolve similar to those in Earth's deep subsurface environments, surviving off chemical energy derived from volcanic gases.</a:t>
            </a:r>
            <a:endParaRPr lang="en-IN" sz="31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F62EEF-AACF-6646-3F83-745CB937D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7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4000"/>
                    </a14:imgEffect>
                    <a14:imgEffect>
                      <a14:brightnessContrast bright="-50000" contrast="40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C756A0A6-A460-CAFF-04BA-2A56C4157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3" b="92778" l="10000" r="90000">
                        <a14:foregroundMark x1="44167" y1="8241" x2="60156" y2="7593"/>
                        <a14:foregroundMark x1="60156" y1="7593" x2="61667" y2="7963"/>
                        <a14:foregroundMark x1="62760" y1="92500" x2="40833" y2="92778"/>
                        <a14:foregroundMark x1="59479" y1="2593" x2="55365" y2="2593"/>
                        <a14:foregroundMark x1="46198" y1="3704" x2="49844" y2="3426"/>
                        <a14:foregroundMark x1="46042" y1="3426" x2="50156" y2="3426"/>
                        <a14:foregroundMark x1="45104" y1="4259" x2="45885" y2="3704"/>
                        <a14:foregroundMark x1="45885" y1="3704" x2="45885" y2="3704"/>
                        <a14:foregroundMark x1="45885" y1="3704" x2="50156" y2="3426"/>
                        <a14:foregroundMark x1="46042" y1="3148" x2="47813" y2="2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8224" y="1508633"/>
            <a:ext cx="7735712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924A9A-C257-F572-B084-E17C337F5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275"/>
            <a:ext cx="10515600" cy="1045232"/>
          </a:xfrm>
        </p:spPr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Hypothetical food chain of Ocean world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6F439-8214-BD59-BAA3-A6E24A5EDED0}"/>
              </a:ext>
            </a:extLst>
          </p:cNvPr>
          <p:cNvSpPr txBox="1"/>
          <p:nvPr/>
        </p:nvSpPr>
        <p:spPr>
          <a:xfrm>
            <a:off x="1365504" y="3222637"/>
            <a:ext cx="2456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Hypothetical food chain 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Of</a:t>
            </a:r>
          </a:p>
          <a:p>
            <a:pPr algn="ctr"/>
            <a:r>
              <a:rPr lang="en-IN" sz="1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 Ocean world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72CBC0-632A-E86F-C365-5D90683BC66D}"/>
              </a:ext>
            </a:extLst>
          </p:cNvPr>
          <p:cNvSpPr txBox="1"/>
          <p:nvPr/>
        </p:nvSpPr>
        <p:spPr>
          <a:xfrm>
            <a:off x="4815840" y="1160507"/>
            <a:ext cx="630326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Primary Producers: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-These organisms use chemosynthesis to convert chemicals into energy. </a:t>
            </a:r>
          </a:p>
          <a:p>
            <a:pPr marL="742950" lvl="1" indent="-285750">
              <a:buFontTx/>
              <a:buChar char="-"/>
            </a:pP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Chemobacta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 ,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Ventophiles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Primary Consumers: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-These animals consume the primary producers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Ventwhales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Siphonfins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Chemosponges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Secondary Consumers: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-These organisms prey on primary consumers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Glowfin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Crustaclaws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Ventshark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Tertiary Consumers :</a:t>
            </a:r>
          </a:p>
          <a:p>
            <a:pPr lvl="1"/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The top of the food chain, these large predators prey on secondary consumers.</a:t>
            </a:r>
            <a:endParaRPr lang="en-IN" sz="20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  <a:p>
            <a:pPr lvl="1"/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</a:t>
            </a:r>
            <a:r>
              <a:rPr lang="en-IN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Chemovores</a:t>
            </a:r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, Abyssal Leviathan, </a:t>
            </a:r>
            <a:r>
              <a:rPr lang="en-IN" sz="2000" dirty="0" err="1">
                <a:solidFill>
                  <a:schemeClr val="bg1"/>
                </a:solidFill>
                <a:latin typeface="Baskerville Old Face" panose="02020602080505020303" pitchFamily="18" charset="0"/>
              </a:rPr>
              <a:t>Darkfin</a:t>
            </a:r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Detritivores:</a:t>
            </a:r>
          </a:p>
          <a:p>
            <a:pPr lvl="1"/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Detritivores are organisms that eat dead or decaying organic matte</a:t>
            </a:r>
            <a:r>
              <a:rPr lang="en-IN" sz="2000" dirty="0">
                <a:solidFill>
                  <a:schemeClr val="bg1"/>
                </a:solidFill>
                <a:latin typeface="Baskerville Old Face" panose="02020602080505020303" pitchFamily="18" charset="0"/>
              </a:rPr>
              <a:t>r.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49C3B5-50D5-E934-700A-698986D7D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1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396D-FF91-64EB-5C27-6B92EB77D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COMPOSITION OF  OCEAN  WORLD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5AF69F-49EA-FF9C-C6CE-D699F0157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506615"/>
              </p:ext>
            </p:extLst>
          </p:nvPr>
        </p:nvGraphicFramePr>
        <p:xfrm>
          <a:off x="838200" y="855921"/>
          <a:ext cx="10515600" cy="5789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A514E8-07EB-9410-A76E-6F25FE428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AF338-6F25-8D8D-C272-0F7D6DC45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133" y="270930"/>
            <a:ext cx="10515600" cy="60924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Our Website 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🔗</a:t>
            </a: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:</a:t>
            </a:r>
            <a:r>
              <a:rPr lang="en-I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en-I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https://rahulranjan030206.github.io/html-final/</a:t>
            </a:r>
          </a:p>
          <a:p>
            <a:pPr marL="0" indent="0">
              <a:buNone/>
            </a:pP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TOOLS USED: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VS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GEMINI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RUNWAY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DaVininc</a:t>
            </a: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Resolve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Blender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REFERENCE:</a:t>
            </a:r>
          </a:p>
          <a:p>
            <a:pPr marL="457200" lvl="1" indent="0">
              <a:buNone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https://science.nasa.gov/toolkit/oceanworlds/</a:t>
            </a:r>
            <a:endParaRPr lang="en-IN" sz="2000" dirty="0">
              <a:solidFill>
                <a:schemeClr val="bg1">
                  <a:lumMod val="95000"/>
                </a:schemeClr>
              </a:solidFill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r>
              <a:rPr lang="en-IN" sz="20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https://oceanexplorer.noaa.gov/edu/materials/chemosynthesis-fact-sheet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.pdf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sz="3400" dirty="0"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endParaRPr lang="en-IN" sz="3200" dirty="0"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endParaRPr lang="en-IN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IN" sz="4400" dirty="0"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endParaRPr lang="en-IN" dirty="0"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endParaRPr lang="en-IN" sz="4000" dirty="0">
              <a:latin typeface="Baskerville Old Face" panose="02020602080505020303" pitchFamily="18" charset="0"/>
            </a:endParaRPr>
          </a:p>
          <a:p>
            <a:pPr marL="457200" lvl="1" indent="0">
              <a:buNone/>
            </a:pPr>
            <a:endParaRPr lang="en-IN" sz="4000" dirty="0">
              <a:latin typeface="Baskerville Old Face" panose="02020602080505020303" pitchFamily="18" charset="0"/>
            </a:endParaRPr>
          </a:p>
          <a:p>
            <a:pPr marL="914400" lvl="2" indent="0">
              <a:buNone/>
            </a:pPr>
            <a:endParaRPr lang="en-IN" sz="2400" dirty="0">
              <a:latin typeface="Baskerville Old Face" panose="020206020805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2E9FF-B572-B0A1-F1B5-826C294881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600" y1="32600" x2="35200" y2="33600"/>
                        <a14:foregroundMark x1="41179" y1="23800" x2="40600" y2="22600"/>
                        <a14:foregroundMark x1="41276" y1="24000" x2="41179" y2="23800"/>
                        <a14:foregroundMark x1="41372" y1="24200" x2="41276" y2="24000"/>
                        <a14:foregroundMark x1="41855" y1="25200" x2="41372" y2="24200"/>
                        <a14:foregroundMark x1="42627" y1="26800" x2="41855" y2="25200"/>
                        <a14:foregroundMark x1="42820" y1="27200" x2="42627" y2="26800"/>
                        <a14:foregroundMark x1="42917" y1="27400" x2="42820" y2="27200"/>
                        <a14:foregroundMark x1="43400" y1="28400" x2="42917" y2="27400"/>
                        <a14:foregroundMark x1="48800" y1="22800" x2="48800" y2="21400"/>
                        <a14:foregroundMark x1="48800" y1="24400" x2="48800" y2="22800"/>
                        <a14:foregroundMark x1="48800" y1="25600" x2="48800" y2="24400"/>
                        <a14:foregroundMark x1="48800" y1="26000" x2="48800" y2="25600"/>
                        <a14:foregroundMark x1="48800" y1="26200" x2="48800" y2="26000"/>
                        <a14:foregroundMark x1="48800" y1="26400" x2="48800" y2="26200"/>
                        <a14:foregroundMark x1="48800" y1="28000" x2="48800" y2="26400"/>
                        <a14:foregroundMark x1="52422" y1="25600" x2="52600" y2="25400"/>
                        <a14:foregroundMark x1="52067" y1="26000" x2="52422" y2="25600"/>
                        <a14:foregroundMark x1="51889" y1="26200" x2="52067" y2="26000"/>
                        <a14:foregroundMark x1="51711" y1="26400" x2="51889" y2="26200"/>
                        <a14:foregroundMark x1="51000" y1="27200" x2="51711" y2="26400"/>
                        <a14:foregroundMark x1="73400" y1="52800" x2="73400" y2="52800"/>
                        <a14:foregroundMark x1="73400" y1="52800" x2="73400" y2="52800"/>
                        <a14:foregroundMark x1="69600" y1="40600" x2="69600" y2="40600"/>
                        <a14:foregroundMark x1="60200" y1="71800" x2="60200" y2="71800"/>
                        <a14:foregroundMark x1="51200" y1="73600" x2="51200" y2="73600"/>
                        <a14:foregroundMark x1="44800" y1="72800" x2="44800" y2="72800"/>
                        <a14:foregroundMark x1="39400" y1="26600" x2="41000" y2="26000"/>
                        <a14:backgroundMark x1="41400" y1="27400" x2="41400" y2="27400"/>
                        <a14:backgroundMark x1="44400" y1="27200" x2="44400" y2="27200"/>
                        <a14:backgroundMark x1="49400" y1="26000" x2="49400" y2="26000"/>
                        <a14:backgroundMark x1="47000" y1="22800" x2="47000" y2="22800"/>
                        <a14:backgroundMark x1="47600" y1="26000" x2="47600" y2="26000"/>
                        <a14:backgroundMark x1="49000" y1="26200" x2="49000" y2="26200"/>
                        <a14:backgroundMark x1="48800" y1="24400" x2="48800" y2="24400"/>
                        <a14:backgroundMark x1="48600" y1="25800" x2="48400" y2="23000"/>
                        <a14:backgroundMark x1="39800" y1="24000" x2="39800" y2="24000"/>
                        <a14:backgroundMark x1="43200" y1="23800" x2="43200" y2="23800"/>
                        <a14:backgroundMark x1="43200" y1="26800" x2="43200" y2="26800"/>
                        <a14:backgroundMark x1="41600" y1="26800" x2="41600" y2="26800"/>
                        <a14:backgroundMark x1="49200" y1="25600" x2="49200" y2="25600"/>
                        <a14:backgroundMark x1="49000" y1="26400" x2="49000" y2="26400"/>
                        <a14:backgroundMark x1="54200" y1="23600" x2="54200" y2="23600"/>
                        <a14:backgroundMark x1="60000" y1="74400" x2="60000" y2="74400"/>
                        <a14:backgroundMark x1="34600" y1="30200" x2="34600" y2="30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12133" cy="11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516</Words>
  <Application>Microsoft Office PowerPoint</Application>
  <PresentationFormat>Widescreen</PresentationFormat>
  <Paragraphs>73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__Fira_Sans_3fb951</vt:lpstr>
      <vt:lpstr>Agency FB</vt:lpstr>
      <vt:lpstr>Arial</vt:lpstr>
      <vt:lpstr>Baskerville Old Face</vt:lpstr>
      <vt:lpstr>Calibri</vt:lpstr>
      <vt:lpstr>Calibri Light</vt:lpstr>
      <vt:lpstr>Franklin Gothic Demi Cond</vt:lpstr>
      <vt:lpstr>Google Sans</vt:lpstr>
      <vt:lpstr>Wingdings</vt:lpstr>
      <vt:lpstr>Office Theme</vt:lpstr>
      <vt:lpstr>BEYOND sunlight: an aquatic chemosynthetic world </vt:lpstr>
      <vt:lpstr>What’s  is  CHEMOSYNTHESIS </vt:lpstr>
      <vt:lpstr>Chemosynthetic Ecosystem </vt:lpstr>
      <vt:lpstr>Hypothetical Alien Chemosynthetic Lifeforms</vt:lpstr>
      <vt:lpstr>Hypothetical food chain of Ocean world</vt:lpstr>
      <vt:lpstr>COMPOSITION OF  OCEAN  WORLD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sanjay krish</dc:creator>
  <cp:lastModifiedBy>sanjay krish</cp:lastModifiedBy>
  <cp:revision>4</cp:revision>
  <dcterms:created xsi:type="dcterms:W3CDTF">2024-10-05T09:03:38Z</dcterms:created>
  <dcterms:modified xsi:type="dcterms:W3CDTF">2024-10-06T07:14:14Z</dcterms:modified>
</cp:coreProperties>
</file>